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89" r:id="rId7"/>
    <p:sldId id="296" r:id="rId8"/>
    <p:sldId id="295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51" autoAdjust="0"/>
  </p:normalViewPr>
  <p:slideViewPr>
    <p:cSldViewPr snapToObjects="1">
      <p:cViewPr varScale="1">
        <p:scale>
          <a:sx n="80" d="100"/>
          <a:sy n="80" d="100"/>
        </p:scale>
        <p:origin x="-1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4AB5E-5F1F-ED4D-9377-207FAF937982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DA419-F450-4449-BF5A-A04B5BB62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7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11125" eaLnBrk="1" hangingPunct="1">
              <a:spcBef>
                <a:spcPts val="575"/>
              </a:spcBef>
            </a:pPr>
            <a:r>
              <a:rPr lang="en-US" sz="1600" dirty="0">
                <a:solidFill>
                  <a:srgbClr val="000000"/>
                </a:solidFill>
                <a:ea typeface="Calibri" charset="0"/>
                <a:cs typeface="Calibri" charset="0"/>
                <a:sym typeface="Calibri" charset="0"/>
              </a:rPr>
              <a:t>Encode mechanistic cause-event</a:t>
            </a:r>
          </a:p>
          <a:p>
            <a:pPr marL="111125" eaLnBrk="1" hangingPunct="1">
              <a:spcBef>
                <a:spcPts val="575"/>
              </a:spcBef>
            </a:pPr>
            <a:endParaRPr lang="en-US" sz="1600" dirty="0">
              <a:solidFill>
                <a:srgbClr val="000000"/>
              </a:solidFill>
              <a:ea typeface="Calibri" charset="0"/>
              <a:cs typeface="Calibri" charset="0"/>
              <a:sym typeface="Calibri" charset="0"/>
            </a:endParaRPr>
          </a:p>
          <a:p>
            <a:pPr marL="111125" eaLnBrk="1" hangingPunct="1">
              <a:spcBef>
                <a:spcPts val="575"/>
              </a:spcBef>
            </a:pPr>
            <a:r>
              <a:rPr lang="en-US" sz="1600" dirty="0">
                <a:solidFill>
                  <a:srgbClr val="000000"/>
                </a:solidFill>
                <a:ea typeface="Calibri" charset="0"/>
                <a:cs typeface="Calibri" charset="0"/>
                <a:sym typeface="Calibri" charset="0"/>
              </a:rPr>
              <a:t>Intuitive and suggestive of further experimentation</a:t>
            </a:r>
          </a:p>
          <a:p>
            <a:pPr marL="111125" eaLnBrk="1" hangingPunct="1">
              <a:spcBef>
                <a:spcPts val="575"/>
              </a:spcBef>
            </a:pPr>
            <a:endParaRPr lang="en-US" sz="1600" dirty="0">
              <a:solidFill>
                <a:srgbClr val="000000"/>
              </a:solidFill>
              <a:ea typeface="Calibri" charset="0"/>
              <a:cs typeface="Calibri" charset="0"/>
              <a:sym typeface="Calibri" charset="0"/>
            </a:endParaRPr>
          </a:p>
          <a:p>
            <a:pPr marL="111125" eaLnBrk="1" hangingPunct="1">
              <a:spcBef>
                <a:spcPts val="575"/>
              </a:spcBef>
            </a:pPr>
            <a:r>
              <a:rPr lang="en-US" sz="1600" dirty="0">
                <a:solidFill>
                  <a:srgbClr val="000000"/>
                </a:solidFill>
                <a:ea typeface="Calibri" charset="0"/>
                <a:cs typeface="Calibri" charset="0"/>
                <a:sym typeface="Calibri" charset="0"/>
              </a:rPr>
              <a:t>Data provide quantification to (someday) simulate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11125" eaLnBrk="1" hangingPunct="1">
              <a:spcBef>
                <a:spcPts val="575"/>
              </a:spcBef>
            </a:pPr>
            <a:r>
              <a:rPr lang="en-US" sz="1600">
                <a:solidFill>
                  <a:srgbClr val="000000"/>
                </a:solidFill>
                <a:ea typeface="Calibri" charset="0"/>
                <a:cs typeface="Calibri" charset="0"/>
                <a:sym typeface="Calibri" charset="0"/>
              </a:rPr>
              <a:t>Encode mechanistic cause-event</a:t>
            </a:r>
          </a:p>
          <a:p>
            <a:pPr marL="111125" eaLnBrk="1" hangingPunct="1">
              <a:spcBef>
                <a:spcPts val="575"/>
              </a:spcBef>
            </a:pPr>
            <a:endParaRPr lang="en-US" sz="1600">
              <a:solidFill>
                <a:srgbClr val="000000"/>
              </a:solidFill>
              <a:ea typeface="Calibri" charset="0"/>
              <a:cs typeface="Calibri" charset="0"/>
              <a:sym typeface="Calibri" charset="0"/>
            </a:endParaRPr>
          </a:p>
          <a:p>
            <a:pPr marL="111125" eaLnBrk="1" hangingPunct="1">
              <a:spcBef>
                <a:spcPts val="575"/>
              </a:spcBef>
            </a:pPr>
            <a:r>
              <a:rPr lang="en-US" sz="1600">
                <a:solidFill>
                  <a:srgbClr val="000000"/>
                </a:solidFill>
                <a:ea typeface="Calibri" charset="0"/>
                <a:cs typeface="Calibri" charset="0"/>
                <a:sym typeface="Calibri" charset="0"/>
              </a:rPr>
              <a:t>Intuitive and suggestive of further experimentation</a:t>
            </a:r>
          </a:p>
          <a:p>
            <a:pPr marL="111125" eaLnBrk="1" hangingPunct="1">
              <a:spcBef>
                <a:spcPts val="575"/>
              </a:spcBef>
            </a:pPr>
            <a:endParaRPr lang="en-US" sz="1600">
              <a:solidFill>
                <a:srgbClr val="000000"/>
              </a:solidFill>
              <a:ea typeface="Calibri" charset="0"/>
              <a:cs typeface="Calibri" charset="0"/>
              <a:sym typeface="Calibri" charset="0"/>
            </a:endParaRPr>
          </a:p>
          <a:p>
            <a:pPr marL="111125" eaLnBrk="1" hangingPunct="1">
              <a:spcBef>
                <a:spcPts val="575"/>
              </a:spcBef>
            </a:pPr>
            <a:r>
              <a:rPr lang="en-US" sz="1600">
                <a:solidFill>
                  <a:srgbClr val="000000"/>
                </a:solidFill>
                <a:ea typeface="Calibri" charset="0"/>
                <a:cs typeface="Calibri" charset="0"/>
                <a:sym typeface="Calibri" charset="0"/>
              </a:rPr>
              <a:t>Data provide quantification to (someday) simulate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mRNA we can measure, but we want to predict protein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7F4E7-DCD8-CC4B-A005-BB91410D8A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Pathway Inference in the Middle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Arrows pointing out to different uses:</a:t>
            </a:r>
          </a:p>
          <a:p>
            <a:pPr eaLnBrk="1" hangingPunct="1">
              <a:buFontTx/>
              <a:buChar char="-"/>
            </a:pPr>
            <a:r>
              <a:rPr lang="en-US">
                <a:ea typeface="ＭＳ Ｐゴシック" charset="-128"/>
                <a:cs typeface="ＭＳ Ｐゴシック" charset="-128"/>
              </a:rPr>
              <a:t>differential marker ID for subtypes</a:t>
            </a:r>
          </a:p>
          <a:p>
            <a:pPr eaLnBrk="1" hangingPunct="1">
              <a:buFontTx/>
              <a:buChar char="-"/>
            </a:pPr>
            <a:r>
              <a:rPr lang="en-US">
                <a:ea typeface="ＭＳ Ｐゴシック" charset="-128"/>
                <a:cs typeface="ＭＳ Ｐゴシック" charset="-128"/>
              </a:rPr>
              <a:t>cross-cancer analysis</a:t>
            </a:r>
          </a:p>
          <a:p>
            <a:pPr eaLnBrk="1" hangingPunct="1">
              <a:buFontTx/>
              <a:buChar char="-"/>
            </a:pPr>
            <a:r>
              <a:rPr lang="en-US">
                <a:ea typeface="ＭＳ Ｐゴシック" charset="-128"/>
                <a:cs typeface="ＭＳ Ｐゴシック" charset="-128"/>
              </a:rPr>
              <a:t>assess mutations</a:t>
            </a:r>
          </a:p>
          <a:p>
            <a:pPr eaLnBrk="1" hangingPunct="1">
              <a:buFontTx/>
              <a:buChar char="-"/>
            </a:pPr>
            <a:r>
              <a:rPr lang="en-US">
                <a:ea typeface="ＭＳ Ｐゴシック" charset="-128"/>
                <a:cs typeface="ＭＳ Ｐゴシック" charset="-128"/>
              </a:rPr>
              <a:t>simulate to infer drug targets</a:t>
            </a:r>
          </a:p>
          <a:p>
            <a:pPr eaLnBrk="1" hangingPunct="1">
              <a:buFontTx/>
              <a:buChar char="-"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4DF0BA27-6ADF-9F40-B052-A1FAC63EBA5C}" type="slidenum">
              <a:rPr lang="en-US">
                <a:latin typeface="Times New Roman" charset="0"/>
              </a:rPr>
              <a:pPr defTabSz="914400" eaLnBrk="0" hangingPunct="0"/>
              <a:t>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2SD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8A40-4B0E-FE47-B39E-515457E4E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7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8A40-4B0E-FE47-B39E-515457E4E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from the KIRC Paper, for comparison, the </a:t>
            </a:r>
            <a:endParaRPr lang="en-US" dirty="0" smtClean="0"/>
          </a:p>
          <a:p>
            <a:r>
              <a:rPr lang="en-US" dirty="0" smtClean="0"/>
              <a:t>Contrast: old and new methods of visualizing pathways.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SWI/SNF chromatin </a:t>
            </a:r>
            <a:r>
              <a:rPr lang="en-US" dirty="0" err="1" smtClean="0"/>
              <a:t>remodelling</a:t>
            </a:r>
            <a:r>
              <a:rPr lang="en-US" dirty="0" smtClean="0"/>
              <a:t> complex (PBRM1, ARID1A, SMARCA4) </a:t>
            </a:r>
          </a:p>
          <a:p>
            <a:r>
              <a:rPr lang="en-US" dirty="0" smtClean="0"/>
              <a:t>NFKB – cytokine</a:t>
            </a:r>
            <a:r>
              <a:rPr lang="en-US" baseline="0" dirty="0" smtClean="0"/>
              <a:t> production and cell survival. It’s a rapid acting transcription factor, and coordinates the response to harmful </a:t>
            </a:r>
            <a:r>
              <a:rPr lang="en-US" baseline="0" dirty="0" err="1" smtClean="0"/>
              <a:t>stiumli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SHC1 – regulation of apoptosis.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1560-BBAA-5549-8DCF-7AA41F3B17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18FF-12B3-0C4D-81E1-67085297792B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6C8-D6D5-ED42-A04E-AD2A0482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888" y="2476606"/>
            <a:ext cx="7181850" cy="1470025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 Pathway Analysis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" y="3971925"/>
            <a:ext cx="9144000" cy="1752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ea typeface="ＭＳ Ｐゴシック" pitchFamily="34" charset="-128"/>
              </a:rPr>
              <a:t>Kiley Graim, </a:t>
            </a:r>
            <a:r>
              <a:rPr lang="en-US" sz="2400" b="1" dirty="0" err="1" smtClean="0">
                <a:ea typeface="ＭＳ Ｐゴシック" pitchFamily="34" charset="-128"/>
              </a:rPr>
              <a:t>Arjun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Rao</a:t>
            </a:r>
            <a:endParaRPr lang="en-US" sz="2400" b="1" dirty="0" smtClean="0">
              <a:ea typeface="ＭＳ Ｐゴシック" pitchFamily="34" charset="-128"/>
            </a:endParaRPr>
          </a:p>
          <a:p>
            <a:r>
              <a:rPr lang="en-US" sz="2400" b="1" dirty="0" smtClean="0">
                <a:ea typeface="ＭＳ Ｐゴシック" pitchFamily="34" charset="-128"/>
              </a:rPr>
              <a:t>Center </a:t>
            </a:r>
            <a:r>
              <a:rPr lang="en-US" sz="2400" b="1" dirty="0">
                <a:ea typeface="ＭＳ Ｐゴシック" pitchFamily="34" charset="-128"/>
              </a:rPr>
              <a:t>for Biomolecular Science and Engineering, </a:t>
            </a:r>
          </a:p>
          <a:p>
            <a:r>
              <a:rPr lang="en-US" sz="2400" b="1" dirty="0">
                <a:ea typeface="ＭＳ Ｐゴシック" pitchFamily="34" charset="-128"/>
              </a:rPr>
              <a:t>UC Santa </a:t>
            </a:r>
            <a:r>
              <a:rPr lang="en-US" sz="2400" b="1" dirty="0" smtClean="0">
                <a:ea typeface="ＭＳ Ｐゴシック" pitchFamily="34" charset="-128"/>
              </a:rPr>
              <a:t>Cruz</a:t>
            </a:r>
          </a:p>
          <a:p>
            <a:r>
              <a:rPr lang="en-US" sz="2400" b="1" dirty="0" smtClean="0">
                <a:ea typeface="ＭＳ Ｐゴシック" pitchFamily="34" charset="-128"/>
              </a:rPr>
              <a:t>July 2015</a:t>
            </a:r>
            <a:endParaRPr lang="en-US" sz="2400" b="1" dirty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99150"/>
            <a:ext cx="9144000" cy="9794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8" name="Picture 7" descr="UCSC_TitleSlide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9144000" cy="218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45025" y="1550988"/>
            <a:ext cx="4064000" cy="2530475"/>
            <a:chOff x="0" y="0"/>
            <a:chExt cx="3642" cy="2800"/>
          </a:xfrm>
        </p:grpSpPr>
        <p:pic>
          <p:nvPicPr>
            <p:cNvPr id="28684" name="Picture 2"/>
            <p:cNvPicPr>
              <a:picLocks noChangeArrowheads="1"/>
            </p:cNvPicPr>
            <p:nvPr/>
          </p:nvPicPr>
          <p:blipFill>
            <a:blip r:embed="rId3">
              <a:alphaModFix amt="43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3642" cy="2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483" name="Rectangle 3"/>
            <p:cNvSpPr>
              <a:spLocks/>
            </p:cNvSpPr>
            <p:nvPr/>
          </p:nvSpPr>
          <p:spPr bwMode="auto">
            <a:xfrm>
              <a:off x="3514" y="682"/>
              <a:ext cx="0" cy="358"/>
            </a:xfrm>
            <a:prstGeom prst="rect">
              <a:avLst/>
            </a:prstGeom>
            <a:blipFill dpi="0" rotWithShape="0">
              <a:blip r:embed="rId4">
                <a:alphaModFix amt="43000"/>
              </a:blip>
              <a:srcRect/>
              <a:tile tx="0" ty="0" sx="100000" sy="100000" flip="none" algn="tl"/>
            </a:blip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100">
                  <a:effectLst>
                    <a:outerShdw blurRad="38100" dist="38100" dir="2700000" algn="tl">
                      <a:srgbClr val="DDDDDD"/>
                    </a:outerShdw>
                  </a:effectLst>
                  <a:ea typeface="Gill Sans" charset="0"/>
                  <a:cs typeface="Gill Sans" charset="0"/>
                </a:rPr>
                <a:t> </a:t>
              </a:r>
            </a:p>
          </p:txBody>
        </p:sp>
      </p:grpSp>
      <p:pic>
        <p:nvPicPr>
          <p:cNvPr id="20484" name="Picture 4"/>
          <p:cNvPicPr>
            <a:picLocks noChangeArrowheads="1"/>
          </p:cNvPicPr>
          <p:nvPr/>
        </p:nvPicPr>
        <p:blipFill>
          <a:blip r:embed="rId5">
            <a:alphaModFix amt="43000"/>
          </a:blip>
          <a:srcRect/>
          <a:stretch>
            <a:fillRect/>
          </a:stretch>
        </p:blipFill>
        <p:spPr bwMode="auto">
          <a:xfrm>
            <a:off x="-61913" y="4268788"/>
            <a:ext cx="7545388" cy="2390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50800" dir="2339976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8675" name="Picture 6"/>
          <p:cNvPicPr>
            <a:picLocks noChangeArrowheads="1"/>
          </p:cNvPicPr>
          <p:nvPr/>
        </p:nvPicPr>
        <p:blipFill>
          <a:blip r:embed="rId6">
            <a:alphaModFix amt="43000"/>
          </a:blip>
          <a:srcRect/>
          <a:stretch>
            <a:fillRect/>
          </a:stretch>
        </p:blipFill>
        <p:spPr bwMode="auto">
          <a:xfrm>
            <a:off x="466725" y="1463675"/>
            <a:ext cx="3990975" cy="233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6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144587"/>
          </a:xfrm>
        </p:spPr>
        <p:txBody>
          <a:bodyPr lIns="64244" tIns="32122" rIns="0" bIns="32122">
            <a:normAutofit fontScale="90000"/>
          </a:bodyPr>
          <a:lstStyle/>
          <a:p>
            <a:pPr marL="38100"/>
            <a:r>
              <a:rPr lang="en-US" sz="3600">
                <a:latin typeface="Arial" charset="0"/>
                <a:ea typeface="Arial" charset="0"/>
                <a:cs typeface="Arial" charset="0"/>
              </a:rPr>
              <a:t>PARADIGM: Data interpretation using a model of gene expression and interaction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581400" y="2286000"/>
            <a:ext cx="1689100" cy="2392363"/>
            <a:chOff x="6540241" y="2408633"/>
            <a:chExt cx="1689359" cy="2391967"/>
          </a:xfrm>
        </p:grpSpPr>
        <p:sp>
          <p:nvSpPr>
            <p:cNvPr id="22" name="Oval 21"/>
            <p:cNvSpPr/>
            <p:nvPr/>
          </p:nvSpPr>
          <p:spPr>
            <a:xfrm>
              <a:off x="6540241" y="2408633"/>
              <a:ext cx="1676657" cy="766636"/>
            </a:xfrm>
            <a:prstGeom prst="ellipse">
              <a:avLst/>
            </a:prstGeom>
            <a:solidFill>
              <a:srgbClr val="F6878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MDM2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552943" y="4033964"/>
              <a:ext cx="1676657" cy="766636"/>
            </a:xfrm>
            <a:prstGeom prst="ellipse">
              <a:avLst/>
            </a:prstGeom>
            <a:solidFill>
              <a:srgbClr val="3E5AA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i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TP53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7125410" y="3618901"/>
              <a:ext cx="533312" cy="1588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49907" y="3884764"/>
              <a:ext cx="685905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261100" y="2386013"/>
            <a:ext cx="838200" cy="114300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Myriad Pro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953250" y="6249988"/>
            <a:ext cx="1978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7F7F7F"/>
                </a:solidFill>
                <a:latin typeface="Arial" charset="0"/>
              </a:rPr>
              <a:t>Josh Stuart Group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876425" y="2557463"/>
            <a:ext cx="1689100" cy="2392362"/>
            <a:chOff x="6540241" y="2408633"/>
            <a:chExt cx="1689359" cy="2391967"/>
          </a:xfrm>
        </p:grpSpPr>
        <p:sp>
          <p:nvSpPr>
            <p:cNvPr id="22" name="Oval 21"/>
            <p:cNvSpPr/>
            <p:nvPr/>
          </p:nvSpPr>
          <p:spPr>
            <a:xfrm>
              <a:off x="6540241" y="2408633"/>
              <a:ext cx="1676657" cy="766635"/>
            </a:xfrm>
            <a:prstGeom prst="ellipse">
              <a:avLst/>
            </a:prstGeom>
            <a:solidFill>
              <a:srgbClr val="F6878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tx1"/>
                  </a:solidFill>
                  <a:latin typeface="Myriad Pro" charset="0"/>
                  <a:ea typeface="ＭＳ Ｐゴシック" charset="-128"/>
                  <a:cs typeface="ＭＳ Ｐゴシック" charset="-128"/>
                </a:rPr>
                <a:t>MDM2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552943" y="4033965"/>
              <a:ext cx="1676657" cy="766635"/>
            </a:xfrm>
            <a:prstGeom prst="ellipse">
              <a:avLst/>
            </a:prstGeom>
            <a:solidFill>
              <a:srgbClr val="3E5AA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i="1">
                  <a:solidFill>
                    <a:srgbClr val="FFFFFF"/>
                  </a:solidFill>
                  <a:latin typeface="Myriad Pro" charset="0"/>
                  <a:ea typeface="ＭＳ Ｐゴシック" charset="-128"/>
                  <a:cs typeface="ＭＳ Ｐゴシック" charset="-128"/>
                </a:rPr>
                <a:t>TP53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7125410" y="3618901"/>
              <a:ext cx="533312" cy="1588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49907" y="3884764"/>
              <a:ext cx="685905" cy="158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2" name="TextBox 15"/>
          <p:cNvSpPr txBox="1">
            <a:spLocks noChangeArrowheads="1"/>
          </p:cNvSpPr>
          <p:nvPr/>
        </p:nvSpPr>
        <p:spPr bwMode="auto">
          <a:xfrm>
            <a:off x="3933825" y="1719263"/>
            <a:ext cx="18811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Two Parts: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324225" y="2597150"/>
            <a:ext cx="4243388" cy="830263"/>
            <a:chOff x="2514600" y="2249269"/>
            <a:chExt cx="4243745" cy="831125"/>
          </a:xfrm>
        </p:grpSpPr>
        <p:sp>
          <p:nvSpPr>
            <p:cNvPr id="30729" name="TextBox 16"/>
            <p:cNvSpPr txBox="1">
              <a:spLocks noChangeArrowheads="1"/>
            </p:cNvSpPr>
            <p:nvPr/>
          </p:nvSpPr>
          <p:spPr bwMode="auto">
            <a:xfrm>
              <a:off x="3688365" y="2249269"/>
              <a:ext cx="3069980" cy="83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98463" indent="-398463" eaLnBrk="0" hangingPunct="0">
                <a:buFontTx/>
                <a:buAutoNum type="arabicPeriod"/>
              </a:pPr>
              <a:r>
                <a:rPr lang="en-US">
                  <a:latin typeface="Arial" charset="0"/>
                </a:rPr>
                <a:t>Gene Level Model</a:t>
              </a:r>
            </a:p>
            <a:p>
              <a:pPr marL="398463" indent="-398463" eaLnBrk="0" hangingPunct="0"/>
              <a:r>
                <a:rPr lang="en-US">
                  <a:latin typeface="Arial" charset="0"/>
                </a:rPr>
                <a:t>	(central dogma)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514600" y="2590936"/>
              <a:ext cx="1066890" cy="76279"/>
            </a:xfrm>
            <a:prstGeom prst="line">
              <a:avLst/>
            </a:prstGeom>
            <a:ln w="38100" cap="flat" cmpd="sng" algn="ctr">
              <a:solidFill>
                <a:srgbClr val="008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943225" y="3700463"/>
            <a:ext cx="6124575" cy="1012825"/>
            <a:chOff x="2943225" y="3700277"/>
            <a:chExt cx="6124575" cy="1013561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2943225" y="3700277"/>
              <a:ext cx="1554163" cy="482951"/>
            </a:xfrm>
            <a:prstGeom prst="line">
              <a:avLst/>
            </a:prstGeom>
            <a:ln w="38100" cap="flat" cmpd="sng" algn="ctr">
              <a:solidFill>
                <a:srgbClr val="008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28" name="Rectangle 4"/>
            <p:cNvSpPr>
              <a:spLocks noChangeArrowheads="1"/>
            </p:cNvSpPr>
            <p:nvPr/>
          </p:nvSpPr>
          <p:spPr bwMode="auto">
            <a:xfrm>
              <a:off x="4495800" y="3882841"/>
              <a:ext cx="4572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98463" indent="-398463"/>
              <a:r>
                <a:rPr lang="en-US" sz="1800">
                  <a:latin typeface="Arial" charset="0"/>
                  <a:ea typeface="Arial" charset="0"/>
                  <a:cs typeface="Arial" charset="0"/>
                </a:rPr>
                <a:t>2. Interaction Model</a:t>
              </a:r>
            </a:p>
            <a:p>
              <a:pPr marL="398463" indent="-398463"/>
              <a:r>
                <a:rPr lang="en-US" sz="1800">
                  <a:latin typeface="Arial" charset="0"/>
                  <a:ea typeface="Arial" charset="0"/>
                  <a:cs typeface="Arial" charset="0"/>
                </a:rPr>
                <a:t>	(regulation)</a:t>
              </a:r>
            </a:p>
          </p:txBody>
        </p:sp>
      </p:grp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953250" y="6249988"/>
            <a:ext cx="1978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7F7F7F"/>
                </a:solidFill>
                <a:latin typeface="Arial" charset="0"/>
              </a:rPr>
              <a:t>Josh Stuart Group</a:t>
            </a:r>
          </a:p>
        </p:txBody>
      </p:sp>
      <p:sp>
        <p:nvSpPr>
          <p:cNvPr id="30726" name="Rectangle 14"/>
          <p:cNvSpPr txBox="1">
            <a:spLocks noChangeArrowheads="1"/>
          </p:cNvSpPr>
          <p:nvPr/>
        </p:nvSpPr>
        <p:spPr bwMode="auto">
          <a:xfrm>
            <a:off x="9525" y="185738"/>
            <a:ext cx="91440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44" tIns="32122" rIns="0" bIns="32122" anchor="ctr">
            <a:prstTxWarp prst="textNoShape">
              <a:avLst/>
            </a:prstTxWarp>
          </a:bodyPr>
          <a:lstStyle/>
          <a:p>
            <a:pPr marL="38100" algn="ctr" eaLnBrk="0" hangingPunct="0"/>
            <a:r>
              <a:rPr lang="en-US" sz="360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PARADIGM: Data interpretation using a model of gene expression and interaction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5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Arial" charset="0"/>
                <a:cs typeface="Arial" charset="0"/>
              </a:rPr>
              <a:t>Different Measurements are Integrated Using the Central Dogma</a:t>
            </a:r>
          </a:p>
        </p:txBody>
      </p:sp>
      <p:pic>
        <p:nvPicPr>
          <p:cNvPr id="32770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514600"/>
            <a:ext cx="2286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7800"/>
            <a:ext cx="52578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/>
          </p:cNvSpPr>
          <p:nvPr/>
        </p:nvSpPr>
        <p:spPr bwMode="auto">
          <a:xfrm>
            <a:off x="5867400" y="6400800"/>
            <a:ext cx="33099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3534" bIns="0">
            <a:prstTxWarp prst="textNoShape">
              <a:avLst/>
            </a:prstTxWarp>
            <a:spAutoFit/>
          </a:bodyPr>
          <a:lstStyle/>
          <a:p>
            <a:pPr marL="50800" eaLnBrk="0" hangingPunct="0"/>
            <a:r>
              <a:rPr lang="en-US" sz="1700">
                <a:solidFill>
                  <a:srgbClr val="808080"/>
                </a:solidFill>
                <a:latin typeface="Arial" charset="0"/>
                <a:ea typeface="Arial" charset="0"/>
                <a:cs typeface="Arial" charset="0"/>
              </a:rPr>
              <a:t>Vaske et al. 2010. </a:t>
            </a:r>
            <a:r>
              <a:rPr lang="en-US" sz="1700" i="1">
                <a:solidFill>
                  <a:srgbClr val="808080"/>
                </a:solidFill>
                <a:latin typeface="Arial" charset="0"/>
                <a:ea typeface="Arial" charset="0"/>
                <a:cs typeface="Arial" charset="0"/>
              </a:rPr>
              <a:t>Bioinformatics</a:t>
            </a:r>
          </a:p>
        </p:txBody>
      </p:sp>
      <p:pic>
        <p:nvPicPr>
          <p:cNvPr id="32773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8"/>
          <a:stretch>
            <a:fillRect/>
          </a:stretch>
        </p:blipFill>
        <p:spPr bwMode="auto">
          <a:xfrm>
            <a:off x="0" y="3505200"/>
            <a:ext cx="4724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367338" y="1676400"/>
            <a:ext cx="3690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0" tIns="45687" rIns="91370" bIns="45687">
            <a:prstTxWarp prst="textNoShape">
              <a:avLst/>
            </a:prstTxWarp>
            <a:spAutoFit/>
          </a:bodyPr>
          <a:lstStyle/>
          <a:p>
            <a:pPr marL="341313" indent="-341313"/>
            <a:r>
              <a:rPr lang="en-US">
                <a:latin typeface="Arial" charset="0"/>
              </a:rPr>
              <a:t>1. Central Dogma-Like Gene Model of Activity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5367338" y="4038600"/>
            <a:ext cx="3775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0" tIns="45687" rIns="91370" bIns="45687">
            <a:prstTxWarp prst="textNoShape">
              <a:avLst/>
            </a:prstTxWarp>
            <a:spAutoFit/>
          </a:bodyPr>
          <a:lstStyle/>
          <a:p>
            <a:pPr marL="341313" indent="-341313"/>
            <a:r>
              <a:rPr lang="en-US">
                <a:latin typeface="Arial" charset="0"/>
              </a:rPr>
              <a:t>2. Interactions that connect to specific points in gene regulation and signal cascade map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515937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Arial" charset="0"/>
                <a:ea typeface="Arial" charset="0"/>
                <a:cs typeface="Arial" charset="0"/>
              </a:rPr>
              <a:t>Integrated Pathway Analysis for Cancer</a:t>
            </a:r>
          </a:p>
        </p:txBody>
      </p:sp>
      <p:sp>
        <p:nvSpPr>
          <p:cNvPr id="33794" name="Vertical Text Placeholder 62"/>
          <p:cNvSpPr>
            <a:spLocks noGrp="1"/>
          </p:cNvSpPr>
          <p:nvPr>
            <p:ph type="body" orient="vert" idx="1"/>
          </p:nvPr>
        </p:nvSpPr>
        <p:spPr>
          <a:xfrm rot="16200000">
            <a:off x="4175919" y="1066006"/>
            <a:ext cx="1487488" cy="8143875"/>
          </a:xfrm>
        </p:spPr>
        <p:txBody>
          <a:bodyPr>
            <a:normAutofit fontScale="92500" lnSpcReduction="20000"/>
          </a:bodyPr>
          <a:lstStyle/>
          <a:p>
            <a:r>
              <a:rPr lang="en-US" sz="2400">
                <a:ea typeface="ＭＳ Ｐゴシック" charset="-128"/>
                <a:cs typeface="ＭＳ Ｐゴシック" charset="-128"/>
              </a:rPr>
              <a:t>Integrated dataset for downstream analysis</a:t>
            </a:r>
          </a:p>
          <a:p>
            <a:r>
              <a:rPr lang="en-US" sz="2400">
                <a:ea typeface="ＭＳ Ｐゴシック" charset="-128"/>
                <a:cs typeface="ＭＳ Ｐゴシック" charset="-128"/>
              </a:rPr>
              <a:t>Inferred activities reflect neighborhood of influence around a gene</a:t>
            </a:r>
          </a:p>
          <a:p>
            <a:r>
              <a:rPr lang="en-US" sz="2400">
                <a:ea typeface="ＭＳ Ｐゴシック" charset="-128"/>
                <a:cs typeface="ＭＳ Ｐゴシック" charset="-128"/>
              </a:rPr>
              <a:t>Can boost signal for survival analysis and assessment of mutation impact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983" y="2044922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FF0000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666" y="1863947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FF0000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9466" y="1863947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FF0000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450" y="2366391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FF0000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8067" y="1787747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3366FF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8067" y="2244947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FF0000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0466" y="2625947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FF0000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3266" y="2549747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FF0000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2206625" y="1981200"/>
            <a:ext cx="3048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983" y="2374186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3366FF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666" y="2193211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3366FF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8067" y="2574211"/>
            <a:ext cx="362769" cy="803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177800">
              <a:srgbClr val="3366FF">
                <a:alpha val="36000"/>
              </a:srgbClr>
            </a:glow>
            <a:outerShdw blurRad="50800" dist="253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33807" name="Picture 6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9525" y="1658938"/>
            <a:ext cx="95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6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2225" y="2427288"/>
            <a:ext cx="93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>
            <a:off x="2282825" y="2590800"/>
            <a:ext cx="228600" cy="1588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1" name="Straight Arrow Connector 70"/>
          <p:cNvCxnSpPr>
            <a:cxnSpLocks noChangeShapeType="1"/>
          </p:cNvCxnSpPr>
          <p:nvPr/>
        </p:nvCxnSpPr>
        <p:spPr bwMode="auto">
          <a:xfrm rot="16200000" flipH="1">
            <a:off x="2282825" y="3124200"/>
            <a:ext cx="2286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3811" name="TextBox 71"/>
          <p:cNvSpPr txBox="1">
            <a:spLocks noChangeArrowheads="1"/>
          </p:cNvSpPr>
          <p:nvPr/>
        </p:nvSpPr>
        <p:spPr bwMode="auto">
          <a:xfrm>
            <a:off x="2130425" y="1317625"/>
            <a:ext cx="18653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Multimodal Data</a:t>
            </a:r>
          </a:p>
        </p:txBody>
      </p:sp>
      <p:sp>
        <p:nvSpPr>
          <p:cNvPr id="33812" name="TextBox 72"/>
          <p:cNvSpPr txBox="1">
            <a:spLocks noChangeArrowheads="1"/>
          </p:cNvSpPr>
          <p:nvPr/>
        </p:nvSpPr>
        <p:spPr bwMode="auto">
          <a:xfrm>
            <a:off x="2673350" y="1839913"/>
            <a:ext cx="685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CNV</a:t>
            </a:r>
          </a:p>
        </p:txBody>
      </p:sp>
      <p:sp>
        <p:nvSpPr>
          <p:cNvPr id="33813" name="TextBox 73"/>
          <p:cNvSpPr txBox="1">
            <a:spLocks noChangeArrowheads="1"/>
          </p:cNvSpPr>
          <p:nvPr/>
        </p:nvSpPr>
        <p:spPr bwMode="auto">
          <a:xfrm>
            <a:off x="2624138" y="2579688"/>
            <a:ext cx="8810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mRNA</a:t>
            </a:r>
          </a:p>
        </p:txBody>
      </p:sp>
      <p:pic>
        <p:nvPicPr>
          <p:cNvPr id="33814" name="Picture 7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7625" y="3276600"/>
            <a:ext cx="9144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5" name="TextBox 76"/>
          <p:cNvSpPr txBox="1">
            <a:spLocks noChangeArrowheads="1"/>
          </p:cNvSpPr>
          <p:nvPr/>
        </p:nvSpPr>
        <p:spPr bwMode="auto">
          <a:xfrm>
            <a:off x="2705100" y="3363913"/>
            <a:ext cx="701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meth</a:t>
            </a: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3578225" y="1311275"/>
            <a:ext cx="2216150" cy="2193925"/>
            <a:chOff x="2743200" y="1158876"/>
            <a:chExt cx="2217431" cy="2193925"/>
          </a:xfrm>
        </p:grpSpPr>
        <p:pic>
          <p:nvPicPr>
            <p:cNvPr id="33825" name="Picture 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00400" y="1828800"/>
              <a:ext cx="1604197" cy="13716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33826" name="TextBox 4"/>
            <p:cNvSpPr txBox="1">
              <a:spLocks noChangeArrowheads="1"/>
            </p:cNvSpPr>
            <p:nvPr/>
          </p:nvSpPr>
          <p:spPr bwMode="auto">
            <a:xfrm>
              <a:off x="3201730" y="1158876"/>
              <a:ext cx="1758901" cy="64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Pathway Model</a:t>
              </a:r>
            </a:p>
            <a:p>
              <a:pPr algn="ctr"/>
              <a:r>
                <a:rPr lang="en-US" sz="1800">
                  <a:latin typeface="Arial" charset="0"/>
                </a:rPr>
                <a:t>of Cancer</a:t>
              </a:r>
            </a:p>
          </p:txBody>
        </p:sp>
        <p:cxnSp>
          <p:nvCxnSpPr>
            <p:cNvPr id="80" name="Straight Arrow Connector 79"/>
            <p:cNvCxnSpPr>
              <a:cxnSpLocks noChangeShapeType="1"/>
            </p:cNvCxnSpPr>
            <p:nvPr/>
          </p:nvCxnSpPr>
          <p:spPr bwMode="auto">
            <a:xfrm>
              <a:off x="2743200" y="1905001"/>
              <a:ext cx="381220" cy="1524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81" name="Straight Arrow Connector 80"/>
            <p:cNvCxnSpPr>
              <a:cxnSpLocks noChangeShapeType="1"/>
            </p:cNvCxnSpPr>
            <p:nvPr/>
          </p:nvCxnSpPr>
          <p:spPr bwMode="auto">
            <a:xfrm>
              <a:off x="2819444" y="2590801"/>
              <a:ext cx="304976" cy="1588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82" name="Straight Arrow Connector 81"/>
            <p:cNvCxnSpPr>
              <a:cxnSpLocks noChangeShapeType="1"/>
            </p:cNvCxnSpPr>
            <p:nvPr/>
          </p:nvCxnSpPr>
          <p:spPr bwMode="auto">
            <a:xfrm rot="5400000" flipH="1" flipV="1">
              <a:off x="2819532" y="3047913"/>
              <a:ext cx="304800" cy="304976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33817" name="TextBox 136"/>
          <p:cNvSpPr txBox="1">
            <a:spLocks noChangeArrowheads="1"/>
          </p:cNvSpPr>
          <p:nvPr/>
        </p:nvSpPr>
        <p:spPr bwMode="auto">
          <a:xfrm>
            <a:off x="1076325" y="1317625"/>
            <a:ext cx="882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Cohort</a:t>
            </a:r>
          </a:p>
        </p:txBody>
      </p: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5788025" y="1317625"/>
            <a:ext cx="2238375" cy="2035175"/>
            <a:chOff x="4953000" y="1165152"/>
            <a:chExt cx="2238924" cy="2035248"/>
          </a:xfrm>
        </p:grpSpPr>
        <p:pic>
          <p:nvPicPr>
            <p:cNvPr id="33822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90796" y="1828800"/>
              <a:ext cx="1291004" cy="1371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cxnSp>
          <p:nvCxnSpPr>
            <p:cNvPr id="148" name="Straight Arrow Connector 147"/>
            <p:cNvCxnSpPr>
              <a:cxnSpLocks noChangeShapeType="1"/>
            </p:cNvCxnSpPr>
            <p:nvPr/>
          </p:nvCxnSpPr>
          <p:spPr bwMode="auto">
            <a:xfrm>
              <a:off x="4953000" y="2438373"/>
              <a:ext cx="304875" cy="1588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3824" name="TextBox 148"/>
            <p:cNvSpPr txBox="1">
              <a:spLocks noChangeArrowheads="1"/>
            </p:cNvSpPr>
            <p:nvPr/>
          </p:nvSpPr>
          <p:spPr bwMode="auto">
            <a:xfrm>
              <a:off x="5249169" y="1165152"/>
              <a:ext cx="19427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Inferred Activities</a:t>
              </a:r>
            </a:p>
          </p:txBody>
        </p:sp>
      </p:grpSp>
      <p:sp>
        <p:nvSpPr>
          <p:cNvPr id="33819" name="TextBox 63"/>
          <p:cNvSpPr txBox="1">
            <a:spLocks noChangeArrowheads="1"/>
          </p:cNvSpPr>
          <p:nvPr/>
        </p:nvSpPr>
        <p:spPr bwMode="auto">
          <a:xfrm>
            <a:off x="2797175" y="3706813"/>
            <a:ext cx="64928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Arial" charset="0"/>
              </a:rPr>
              <a:t>…</a:t>
            </a:r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rot="5400000" flipH="1" flipV="1">
            <a:off x="3509962" y="3646488"/>
            <a:ext cx="595313" cy="338138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6953250" y="6249988"/>
            <a:ext cx="1978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7F7F7F"/>
                </a:solidFill>
                <a:latin typeface="Arial" charset="0"/>
              </a:rPr>
              <a:t>Josh Stuart Group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022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9143999" cy="906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206"/>
          <p:cNvSpPr txBox="1">
            <a:spLocks/>
          </p:cNvSpPr>
          <p:nvPr/>
        </p:nvSpPr>
        <p:spPr>
          <a:xfrm>
            <a:off x="393316" y="20638"/>
            <a:ext cx="829348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400" dirty="0" err="1" smtClean="0"/>
              <a:t>PathMark</a:t>
            </a:r>
            <a:r>
              <a:rPr lang="en-US" sz="3400" dirty="0" smtClean="0"/>
              <a:t> identifies </a:t>
            </a:r>
            <a:r>
              <a:rPr lang="en-US" sz="3400" dirty="0" err="1" smtClean="0"/>
              <a:t>subnetworks</a:t>
            </a:r>
            <a:endParaRPr lang="en-US" sz="3400" dirty="0"/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400" dirty="0" smtClean="0"/>
              <a:t> </a:t>
            </a:r>
            <a:r>
              <a:rPr lang="en-US" sz="3400" dirty="0" smtClean="0"/>
              <a:t>that </a:t>
            </a:r>
            <a:r>
              <a:rPr lang="en-US" sz="3400" dirty="0"/>
              <a:t>d</a:t>
            </a:r>
            <a:r>
              <a:rPr lang="en-US" sz="3400" dirty="0" smtClean="0"/>
              <a:t>istinguish </a:t>
            </a:r>
            <a:r>
              <a:rPr lang="en-US" sz="3400" dirty="0" smtClean="0"/>
              <a:t>g</a:t>
            </a:r>
            <a:r>
              <a:rPr lang="en-US" sz="3400" dirty="0" smtClean="0"/>
              <a:t>roups</a:t>
            </a:r>
            <a:endParaRPr lang="en-US" sz="34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5338" y="6322011"/>
            <a:ext cx="2088662" cy="631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4B8F-521A-1247-BE3B-205F2750C9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hMark_2S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47" b="61988"/>
          <a:stretch/>
        </p:blipFill>
        <p:spPr>
          <a:xfrm>
            <a:off x="1341946" y="106867"/>
            <a:ext cx="7802054" cy="6871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27" y="140954"/>
            <a:ext cx="4462379" cy="1489993"/>
          </a:xfrm>
        </p:spPr>
        <p:txBody>
          <a:bodyPr>
            <a:normAutofit/>
          </a:bodyPr>
          <a:lstStyle/>
          <a:p>
            <a:r>
              <a:rPr lang="en-US" dirty="0" smtClean="0"/>
              <a:t>LIHC </a:t>
            </a:r>
            <a:r>
              <a:rPr lang="en-US" dirty="0" err="1" smtClean="0"/>
              <a:t>PathMark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Cluster 3 </a:t>
            </a:r>
            <a:r>
              <a:rPr lang="en-US" dirty="0" err="1" smtClean="0"/>
              <a:t>vs</a:t>
            </a:r>
            <a:r>
              <a:rPr lang="en-US" dirty="0" smtClean="0"/>
              <a:t> 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9630" y="4064000"/>
            <a:ext cx="1403685" cy="369332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E2F1/FOXM1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7083" y="4055979"/>
            <a:ext cx="1403685" cy="369332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JUN/FOS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4010" y="1130421"/>
            <a:ext cx="610938" cy="369332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MYC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4528" y="2044821"/>
            <a:ext cx="695156" cy="369332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TP53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9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HC_SD2_TP53Neighbor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r="8627" b="61014"/>
          <a:stretch/>
        </p:blipFill>
        <p:spPr>
          <a:xfrm>
            <a:off x="0" y="414421"/>
            <a:ext cx="9175656" cy="6443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2895601" cy="1935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LIHC AWG </a:t>
            </a:r>
            <a:br>
              <a:rPr lang="en-US" dirty="0" smtClean="0"/>
            </a:br>
            <a:r>
              <a:rPr lang="en-US" dirty="0" smtClean="0"/>
              <a:t>TP53 </a:t>
            </a:r>
            <a:r>
              <a:rPr lang="en-US" dirty="0" err="1" smtClean="0"/>
              <a:t>Subnetwork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07110" y="3200400"/>
            <a:ext cx="2282980" cy="2655332"/>
            <a:chOff x="6681557" y="4202668"/>
            <a:chExt cx="2282980" cy="2655332"/>
          </a:xfrm>
        </p:grpSpPr>
        <p:pic>
          <p:nvPicPr>
            <p:cNvPr id="7" name="Picture 6" descr="barplot_TP53_Mutations.pdf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557" y="4229898"/>
              <a:ext cx="2282980" cy="26281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34200" y="4202668"/>
              <a:ext cx="1905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TP53 Mutations</a:t>
              </a:r>
              <a:endParaRPr lang="en-US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7924800" y="5715000"/>
            <a:ext cx="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8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13 at 9.13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37969"/>
            <a:ext cx="4876800" cy="547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0"/>
            <a:ext cx="441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TieDie</a:t>
            </a:r>
            <a:r>
              <a:rPr lang="en-US" sz="3200" dirty="0" smtClean="0"/>
              <a:t>) Results </a:t>
            </a:r>
            <a:r>
              <a:rPr lang="en-US" sz="3200" dirty="0" smtClean="0"/>
              <a:t>on KIRC*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Comprehensive molecular characterization of clear cell renal cell carcinoma, </a:t>
            </a:r>
            <a:r>
              <a:rPr lang="en-US" i="1" dirty="0" smtClean="0"/>
              <a:t>Nature,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1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342</Words>
  <Application>Microsoft Macintosh PowerPoint</Application>
  <PresentationFormat>On-screen Show (4:3)</PresentationFormat>
  <Paragraphs>77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MESO Pathway Analysis</vt:lpstr>
      <vt:lpstr>PARADIGM: Data interpretation using a model of gene expression and interaction</vt:lpstr>
      <vt:lpstr>PowerPoint Presentation</vt:lpstr>
      <vt:lpstr>Different Measurements are Integrated Using the Central Dogma</vt:lpstr>
      <vt:lpstr>Integrated Pathway Analysis for Cancer</vt:lpstr>
      <vt:lpstr>PowerPoint Presentation</vt:lpstr>
      <vt:lpstr>LIHC PathMark:  Cluster 3 vs All</vt:lpstr>
      <vt:lpstr>LIHC AWG  TP53 Subnetwork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Kiley Graim</dc:creator>
  <cp:lastModifiedBy>Kiley Graim</cp:lastModifiedBy>
  <cp:revision>191</cp:revision>
  <dcterms:created xsi:type="dcterms:W3CDTF">2014-07-01T16:42:22Z</dcterms:created>
  <dcterms:modified xsi:type="dcterms:W3CDTF">2015-07-17T12:44:38Z</dcterms:modified>
</cp:coreProperties>
</file>